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68" r:id="rId3"/>
    <p:sldId id="286" r:id="rId4"/>
    <p:sldId id="288" r:id="rId5"/>
    <p:sldId id="276" r:id="rId6"/>
    <p:sldId id="282" r:id="rId7"/>
    <p:sldId id="281" r:id="rId8"/>
    <p:sldId id="274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7850-9783-4416-A8EE-B2BA89F4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2E60F-E964-4DF3-94F2-406B55B80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87F31-BD74-4502-9790-7153F16B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22DEB-8692-43F1-B262-6C7BA4141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3774C-D014-4A71-A7F0-C2C9D02B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3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2F25-9C10-4438-A9BF-26E5D07D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91FB8A-7E0C-4BA5-A4DA-D5ABBB3E2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6B89F-0696-43F6-B3D4-3ACD2882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FE259-35F4-42CA-9992-2FC87527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DB45D-57EB-4167-956A-2D3077EF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0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2B779-AEB5-4364-AB2C-C7B10C00A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120DC-E6E8-4FA5-B59A-41F3CEFF5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9D8CF-C6A4-40A5-9226-F760B5E3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46FAC-8615-47E9-A821-871F10F2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2E8C-1C6C-40A3-BEE0-8D467C7E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C1501-59A7-4C82-8FF0-576938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5CC44-770A-4A54-A179-625376139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313B5-7C00-444D-BA39-E1B2E9EF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837AD-DE14-4324-9A48-E2F041BF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5FB70-5701-46BB-A748-90F6B711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20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C0C2-4D5B-42F5-BAA4-F038285E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E3247-49FD-4C04-A989-F345F996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B3027-37CF-4539-B83D-537E7335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E150E-B644-4FED-B303-8E5B7FED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AEF8-83A1-4AFB-A327-CBF3F24A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6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D12C-E5BD-4E71-A786-C43B43F3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62677-D0B1-4121-A156-0020F32D5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0362B-FAFD-4B8E-B3AB-968749CA8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1C980-463B-45CD-BF38-D28BEDC5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3566A-F898-4C7E-A43B-46F8D4BD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30709-5CA1-4FD1-9C18-4479595B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AF19-99B7-42DD-906E-7CE5A3A0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7F193-64EC-4D91-BFA0-4DB116E18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41357-4389-4A52-B88C-4549B3D45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FCF96-2589-4403-A09A-A58845141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A44E9-4BCB-4108-9417-C65E21FEA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0196DC-AD0C-4B40-8047-1B264374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7DB09-5E07-423B-BC54-41B3FD3B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C3231-26B5-4474-B581-73BADC2B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C399-31B7-42BB-81C4-A6B35605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6CD13-9A7C-4608-B870-20195FE0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A1931-ACE0-48DF-BA9E-62F4FC37A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513EE-CB61-4E88-B4AC-5729D676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598FF-1AEB-4E99-9B67-B84B36D6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8F846-DC77-41AB-9199-08EE13EE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EA68-0FC4-4D55-AC88-8A11796F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0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05FD-6464-4E88-8992-701BA60E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0D08B-220C-44D8-9C8A-C99AF9544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97358-8231-4A74-AAE0-E5A94BA86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261DF-F39B-4CDE-A42C-C7A75959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546B9-5D0C-411D-8D93-75FBAB2DD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AF112-C279-44F8-8488-FB094BF7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CDA3-1EE3-48F5-A85C-B265F17AA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F0865A-7CEE-4EC3-B122-BA84C779C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35C0B-6E43-4B86-8962-912F68443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A1A63-A893-48FA-866E-2ACA86BD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3DCB1-9A9C-401D-8B17-0224D4CC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C6AFA-F13E-47F7-B38A-34CE77C7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1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FC93DE-2377-4275-B868-1876C87A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52191-F025-46A5-BD46-9B6C6C2D3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BC47F-9C7D-4C1F-BC68-2501D1BEDB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FB602-9D12-4D7A-8A11-11BD98413D8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8E44C-219E-49DF-AEEB-568A613C4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CA7A2-87BD-4C55-805C-7A29CE5B5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0604C-EB9F-422B-9002-120E3C33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7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5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irplane taking off against dramatic sky">
            <a:extLst>
              <a:ext uri="{FF2B5EF4-FFF2-40B4-BE49-F238E27FC236}">
                <a16:creationId xmlns:a16="http://schemas.microsoft.com/office/drawing/2014/main" id="{627B68AD-51AF-45BF-97EF-C0D97083D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36882D-F28D-43B9-B1AC-91FE4909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197572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</a:rPr>
              <a:t>T4Y2F Airlines</a:t>
            </a:r>
            <a:br>
              <a:rPr lang="en-US" sz="72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Presentation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9D4F36D-2075-4D99-ABE9-E0FC4CEBB883}"/>
              </a:ext>
            </a:extLst>
          </p:cNvPr>
          <p:cNvSpPr txBox="1">
            <a:spLocks/>
          </p:cNvSpPr>
          <p:nvPr/>
        </p:nvSpPr>
        <p:spPr>
          <a:xfrm>
            <a:off x="0" y="6158753"/>
            <a:ext cx="2462646" cy="699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Trish Girmus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November 20, 2021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53D93114-E7A5-4AAB-BB9D-9A6BD984C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78353" y="5647764"/>
            <a:ext cx="1613646" cy="12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7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72"/>
    </mc:Choice>
    <mc:Fallback xmlns="">
      <p:transition spd="slow" advTm="18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D67E8-9DE3-4408-8D92-FCF4559D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5334100" cy="1777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AIR TRAVEL </a:t>
            </a:r>
            <a:br>
              <a:rPr lang="en-US" sz="4000" dirty="0"/>
            </a:br>
            <a:r>
              <a:rPr lang="en-US" sz="4000" dirty="0"/>
              <a:t>IS SAFEST MODE OF TRANSPORTATION</a:t>
            </a:r>
          </a:p>
        </p:txBody>
      </p:sp>
      <p:pic>
        <p:nvPicPr>
          <p:cNvPr id="5" name="Content Placeholder 4" descr="Plane on tarmac">
            <a:extLst>
              <a:ext uri="{FF2B5EF4-FFF2-40B4-BE49-F238E27FC236}">
                <a16:creationId xmlns:a16="http://schemas.microsoft.com/office/drawing/2014/main" id="{9E5C1855-C53E-45B0-B876-684CAF3776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4" r="26162" b="1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21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262ED33-42B7-4B22-8D34-52DD876C1B70}"/>
              </a:ext>
            </a:extLst>
          </p:cNvPr>
          <p:cNvSpPr txBox="1">
            <a:spLocks/>
          </p:cNvSpPr>
          <p:nvPr/>
        </p:nvSpPr>
        <p:spPr>
          <a:xfrm>
            <a:off x="6688182" y="2894529"/>
            <a:ext cx="5102771" cy="3210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OVERVIEW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2200" dirty="0"/>
              <a:t>Data collected and analyzed over 34-year    time span ranging 1985-2019:</a:t>
            </a:r>
          </a:p>
          <a:p>
            <a:r>
              <a:rPr lang="en-US" sz="1700" dirty="0"/>
              <a:t>	Airline Data</a:t>
            </a:r>
          </a:p>
          <a:p>
            <a:r>
              <a:rPr lang="en-US" sz="1700" dirty="0"/>
              <a:t>	Motor Vehicle Data</a:t>
            </a:r>
          </a:p>
          <a:p>
            <a:r>
              <a:rPr lang="en-US" sz="1700" dirty="0"/>
              <a:t>	Bus Data</a:t>
            </a:r>
          </a:p>
          <a:p>
            <a:r>
              <a:rPr lang="en-US" sz="1700" dirty="0"/>
              <a:t>	Railroad Data</a:t>
            </a:r>
          </a:p>
          <a:p>
            <a:r>
              <a:rPr lang="en-US" sz="1700" dirty="0"/>
              <a:t>	Boat Data</a:t>
            </a:r>
          </a:p>
          <a:p>
            <a:r>
              <a:rPr lang="en-US" sz="1700" dirty="0"/>
              <a:t>	Bicycle Data</a:t>
            </a:r>
          </a:p>
          <a:p>
            <a:pPr marL="0" indent="0">
              <a:buNone/>
            </a:pPr>
            <a:endParaRPr lang="en-US" sz="1700" dirty="0"/>
          </a:p>
          <a:p>
            <a:pPr marL="0"/>
            <a:endParaRPr lang="en-US" sz="1700" dirty="0"/>
          </a:p>
          <a:p>
            <a:endParaRPr lang="en-US" sz="1700" dirty="0"/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2924BD75-05AF-464C-9518-B76E19CB3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6612" y="5788958"/>
            <a:ext cx="1425387" cy="10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64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040"/>
    </mc:Choice>
    <mc:Fallback xmlns="">
      <p:transition spd="slow" advTm="1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071A-A46B-4D99-9419-8E2DB5DD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9" y="303806"/>
            <a:ext cx="10360615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1999-2019 </a:t>
            </a:r>
            <a:b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Airline Fatal Accidents Totals</a:t>
            </a:r>
          </a:p>
        </p:txBody>
      </p:sp>
      <p:pic>
        <p:nvPicPr>
          <p:cNvPr id="4" name="Picture 3" descr="Planes on an airport">
            <a:extLst>
              <a:ext uri="{FF2B5EF4-FFF2-40B4-BE49-F238E27FC236}">
                <a16:creationId xmlns:a16="http://schemas.microsoft.com/office/drawing/2014/main" id="{D5080D06-14E6-4702-8E6C-6FCB51A44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21068" y="632889"/>
            <a:ext cx="3127511" cy="21773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96B771-5415-444E-AA13-063DB17AED86}"/>
              </a:ext>
            </a:extLst>
          </p:cNvPr>
          <p:cNvGrpSpPr/>
          <p:nvPr/>
        </p:nvGrpSpPr>
        <p:grpSpPr>
          <a:xfrm>
            <a:off x="424209" y="1721554"/>
            <a:ext cx="8117118" cy="4950265"/>
            <a:chOff x="1089226" y="1792285"/>
            <a:chExt cx="7573174" cy="4654683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CBDF2E43-E315-4D78-93EF-99048957E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26"/>
            <a:stretch/>
          </p:blipFill>
          <p:spPr>
            <a:xfrm>
              <a:off x="1089226" y="1792285"/>
              <a:ext cx="7573174" cy="46546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0A1B0D-1DAA-4398-994F-D94DBDEE81F3}"/>
                </a:ext>
              </a:extLst>
            </p:cNvPr>
            <p:cNvSpPr txBox="1"/>
            <p:nvPr/>
          </p:nvSpPr>
          <p:spPr>
            <a:xfrm>
              <a:off x="1631130" y="2638819"/>
              <a:ext cx="489355" cy="376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354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(1999)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B1AA888-1CF4-4E6E-ABED-417007DE13BC}"/>
                </a:ext>
              </a:extLst>
            </p:cNvPr>
            <p:cNvSpPr txBox="1"/>
            <p:nvPr/>
          </p:nvSpPr>
          <p:spPr>
            <a:xfrm>
              <a:off x="8155471" y="3894219"/>
              <a:ext cx="489355" cy="376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248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(2019)</a:t>
              </a:r>
            </a:p>
          </p:txBody>
        </p:sp>
      </p:grp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00F18EC9-6ADD-4555-B648-D320437FE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33529" y="5614146"/>
            <a:ext cx="1658470" cy="12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80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698"/>
    </mc:Choice>
    <mc:Fallback xmlns="">
      <p:transition spd="slow" advTm="27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071A-A46B-4D99-9419-8E2DB5DD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9" y="303806"/>
            <a:ext cx="10360615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1999-2019 </a:t>
            </a:r>
            <a:b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Airline Rate of All Accidents</a:t>
            </a:r>
          </a:p>
        </p:txBody>
      </p:sp>
      <p:pic>
        <p:nvPicPr>
          <p:cNvPr id="4" name="Picture 3" descr="Planes on an airport">
            <a:extLst>
              <a:ext uri="{FF2B5EF4-FFF2-40B4-BE49-F238E27FC236}">
                <a16:creationId xmlns:a16="http://schemas.microsoft.com/office/drawing/2014/main" id="{D5080D06-14E6-4702-8E6C-6FCB51A44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21068" y="632889"/>
            <a:ext cx="3127511" cy="2177329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BBAD380-23DE-4039-9F42-97A1BA2C74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7"/>
          <a:stretch/>
        </p:blipFill>
        <p:spPr>
          <a:xfrm>
            <a:off x="424208" y="1713811"/>
            <a:ext cx="8059569" cy="49535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BDECA82-210E-40C5-A3A8-5CE924AC1E99}"/>
              </a:ext>
            </a:extLst>
          </p:cNvPr>
          <p:cNvGrpSpPr/>
          <p:nvPr/>
        </p:nvGrpSpPr>
        <p:grpSpPr>
          <a:xfrm>
            <a:off x="817997" y="2715361"/>
            <a:ext cx="7538238" cy="1442730"/>
            <a:chOff x="157551" y="2726752"/>
            <a:chExt cx="7033086" cy="13565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84FD83-0957-4B3B-BB6D-90163C82BD9F}"/>
                </a:ext>
              </a:extLst>
            </p:cNvPr>
            <p:cNvSpPr txBox="1"/>
            <p:nvPr/>
          </p:nvSpPr>
          <p:spPr>
            <a:xfrm>
              <a:off x="157551" y="2726752"/>
              <a:ext cx="489355" cy="376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11.61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(1999)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845FA1-9EAA-460A-AEA4-E80AB3F24EA3}"/>
                </a:ext>
              </a:extLst>
            </p:cNvPr>
            <p:cNvSpPr txBox="1"/>
            <p:nvPr/>
          </p:nvSpPr>
          <p:spPr>
            <a:xfrm>
              <a:off x="6701282" y="3707117"/>
              <a:ext cx="489355" cy="376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9.51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(2019)</a:t>
              </a:r>
            </a:p>
          </p:txBody>
        </p:sp>
      </p:grp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756DC47A-9875-4436-BA33-C9B8B07B73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14212" y="5674658"/>
            <a:ext cx="1577787" cy="1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51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562"/>
    </mc:Choice>
    <mc:Fallback xmlns="">
      <p:transition spd="slow" advTm="14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071A-A46B-4D99-9419-8E2DB5DD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1" y="4665605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1985-2014 Airline &amp; </a:t>
            </a:r>
            <a:b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Motor Vehicle Fatalities</a:t>
            </a:r>
          </a:p>
        </p:txBody>
      </p:sp>
      <p:pic>
        <p:nvPicPr>
          <p:cNvPr id="48" name="Picture 47" descr="Chart, bar chart, histogram&#10;&#10;Description automatically generated">
            <a:extLst>
              <a:ext uri="{FF2B5EF4-FFF2-40B4-BE49-F238E27FC236}">
                <a16:creationId xmlns:a16="http://schemas.microsoft.com/office/drawing/2014/main" id="{B7BC66E9-B90D-4593-997B-BFE4CF6B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" b="3"/>
          <a:stretch/>
        </p:blipFill>
        <p:spPr>
          <a:xfrm>
            <a:off x="20" y="1"/>
            <a:ext cx="4848284" cy="4359438"/>
          </a:xfrm>
          <a:prstGeom prst="rect">
            <a:avLst/>
          </a:prstGeom>
        </p:spPr>
      </p:pic>
      <p:pic>
        <p:nvPicPr>
          <p:cNvPr id="6" name="Content Placeholder 5" descr="View from top of a car speeding along a bridge">
            <a:extLst>
              <a:ext uri="{FF2B5EF4-FFF2-40B4-BE49-F238E27FC236}">
                <a16:creationId xmlns:a16="http://schemas.microsoft.com/office/drawing/2014/main" id="{486B2D6B-CB84-48A0-BB36-F238442C36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6" r="2" b="18125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EA9AD24-7C95-4DB7-A990-4A78E7C36A71}"/>
              </a:ext>
            </a:extLst>
          </p:cNvPr>
          <p:cNvSpPr txBox="1"/>
          <p:nvPr/>
        </p:nvSpPr>
        <p:spPr>
          <a:xfrm>
            <a:off x="3100194" y="765782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9,404 airline fatalities total</a:t>
            </a:r>
          </a:p>
          <a:p>
            <a:r>
              <a:rPr lang="en-US" sz="1000" dirty="0">
                <a:solidFill>
                  <a:schemeClr val="bg1"/>
                </a:solidFill>
              </a:rPr>
              <a:t>(1985-2014)</a:t>
            </a: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594F43A-BC37-41B5-8E92-5FF7B8D90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35" y="214744"/>
            <a:ext cx="6957178" cy="3955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A1B0D-1DAA-4398-994F-D94DBDEE81F3}"/>
              </a:ext>
            </a:extLst>
          </p:cNvPr>
          <p:cNvSpPr txBox="1"/>
          <p:nvPr/>
        </p:nvSpPr>
        <p:spPr>
          <a:xfrm>
            <a:off x="5445409" y="965837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43,825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(1985)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1AA888-1CF4-4E6E-ABED-417007DE13BC}"/>
              </a:ext>
            </a:extLst>
          </p:cNvPr>
          <p:cNvSpPr txBox="1"/>
          <p:nvPr/>
        </p:nvSpPr>
        <p:spPr>
          <a:xfrm>
            <a:off x="11296085" y="1792285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32,744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(2014)</a:t>
            </a:r>
          </a:p>
        </p:txBody>
      </p:sp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18E8D3E4-A431-418B-8795-A9815F33D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99059" y="5513294"/>
            <a:ext cx="1792940" cy="13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89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767"/>
    </mc:Choice>
    <mc:Fallback xmlns="">
      <p:transition spd="slow" advTm="26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A row of bicycles in different colors parked in a row on a cobblestone street">
            <a:extLst>
              <a:ext uri="{FF2B5EF4-FFF2-40B4-BE49-F238E27FC236}">
                <a16:creationId xmlns:a16="http://schemas.microsoft.com/office/drawing/2014/main" id="{979DD430-3E1D-48B8-A936-625E6E3FD7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503"/>
          <a:stretch/>
        </p:blipFill>
        <p:spPr>
          <a:xfrm>
            <a:off x="7202116" y="154970"/>
            <a:ext cx="4799384" cy="2899115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CD5058F4-F77C-4718-8A9E-ACD821FD7D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2" b="4141"/>
          <a:stretch/>
        </p:blipFill>
        <p:spPr>
          <a:xfrm>
            <a:off x="578615" y="3170547"/>
            <a:ext cx="5517385" cy="3386117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CEAE95AA-54A3-4660-8536-3E68CA0171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0"/>
          <a:stretch/>
        </p:blipFill>
        <p:spPr>
          <a:xfrm>
            <a:off x="103929" y="154970"/>
            <a:ext cx="7340914" cy="289911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C2FAA78-C55A-4B40-B724-AB1F43DBD56D}"/>
              </a:ext>
            </a:extLst>
          </p:cNvPr>
          <p:cNvSpPr txBox="1">
            <a:spLocks/>
          </p:cNvSpPr>
          <p:nvPr/>
        </p:nvSpPr>
        <p:spPr>
          <a:xfrm>
            <a:off x="6847609" y="4665605"/>
            <a:ext cx="4993818" cy="1292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/>
              <a:t>1999-2019 Bicycle &amp; </a:t>
            </a:r>
            <a:br>
              <a:rPr lang="en-US" sz="4100" dirty="0"/>
            </a:br>
            <a:r>
              <a:rPr lang="en-US" sz="4100" dirty="0"/>
              <a:t>Airplane Fatalities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26D8A042-F5E1-4B6B-A96B-55D71D43C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50071" y="5701552"/>
            <a:ext cx="1541928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06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809"/>
    </mc:Choice>
    <mc:Fallback xmlns="">
      <p:transition spd="slow" advTm="27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071A-A46B-4D99-9419-8E2DB5DD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57" y="5326492"/>
            <a:ext cx="7030197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2007-2019 Bus, Boat, Railroad &amp; Airline &amp; Vehicle Deaths</a:t>
            </a:r>
          </a:p>
        </p:txBody>
      </p:sp>
      <p:pic>
        <p:nvPicPr>
          <p:cNvPr id="14" name="Content Placeholder 13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6C764DAA-E450-4EC7-ADAE-DF75DDCC3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/>
        </p:blipFill>
        <p:spPr>
          <a:xfrm>
            <a:off x="336958" y="239076"/>
            <a:ext cx="7297882" cy="4738170"/>
          </a:xfrm>
        </p:spPr>
      </p:pic>
      <p:pic>
        <p:nvPicPr>
          <p:cNvPr id="22" name="Picture 21" descr="A railroad extending through the desert">
            <a:extLst>
              <a:ext uri="{FF2B5EF4-FFF2-40B4-BE49-F238E27FC236}">
                <a16:creationId xmlns:a16="http://schemas.microsoft.com/office/drawing/2014/main" id="{E29AF3FA-96BD-47E9-8DAF-8DBDDB13F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060" y="239075"/>
            <a:ext cx="3906982" cy="6452670"/>
          </a:xfrm>
          <a:prstGeom prst="rect">
            <a:avLst/>
          </a:prstGeom>
        </p:spPr>
      </p:pic>
      <p:pic>
        <p:nvPicPr>
          <p:cNvPr id="29" name="Video 28">
            <a:hlinkClick r:id="" action="ppaction://media"/>
            <a:extLst>
              <a:ext uri="{FF2B5EF4-FFF2-40B4-BE49-F238E27FC236}">
                <a16:creationId xmlns:a16="http://schemas.microsoft.com/office/drawing/2014/main" id="{450F4602-8B8F-452A-A824-05FA45E981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96282" y="5661212"/>
            <a:ext cx="1595717" cy="11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1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4185"/>
    </mc:Choice>
    <mc:Fallback xmlns="">
      <p:transition spd="slow" advTm="24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CA1AA-992B-49B1-B2E8-58E57EC02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Conclusion</a:t>
            </a:r>
          </a:p>
        </p:txBody>
      </p:sp>
      <p:pic>
        <p:nvPicPr>
          <p:cNvPr id="6" name="Content Placeholder 5" descr="Person rolling luggage">
            <a:extLst>
              <a:ext uri="{FF2B5EF4-FFF2-40B4-BE49-F238E27FC236}">
                <a16:creationId xmlns:a16="http://schemas.microsoft.com/office/drawing/2014/main" id="{9627EDF9-E9AD-4C78-8681-E1E2E0717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8" r="23152" b="-1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34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7C453-8470-4F9B-BE42-224C1D025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8182" y="2894529"/>
            <a:ext cx="4887685" cy="3210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 data proves that airline travel is much safer than all other modes of transportation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Pack your bags - adventure awaits!                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It’s Time for You to Fly!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7E387797-664D-40C0-9B78-BBA9C70C19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3506" y="5809130"/>
            <a:ext cx="1398493" cy="10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4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5861"/>
    </mc:Choice>
    <mc:Fallback xmlns="">
      <p:transition spd="slow" advTm="35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 descr="A wing of an airplane flying over clouds">
            <a:extLst>
              <a:ext uri="{FF2B5EF4-FFF2-40B4-BE49-F238E27FC236}">
                <a16:creationId xmlns:a16="http://schemas.microsoft.com/office/drawing/2014/main" id="{D6CFC2F5-D736-4FF4-A4D7-F7DBE4993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5" r="-1" b="785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75D11-5283-47EC-8292-371A911E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 dirty="0"/>
              <a:t>Sources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3116DD90-7769-4DB8-941F-6E5A67D2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Airplane crashes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Injury Facts. (2021, April 21). Retrieved from https://injuryfacts.nsc.org/home-and-community/safety-topics/airplane-crashes/.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Bicycle deaths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Injury Facts. (2021, April 21). Retrieved from https://injuryfacts.nsc.org/home-and-community/safety-topics/bicycle-deaths/.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Boat deaths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Source generated by author.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Deaths by transportation mode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Injury Facts. (2021, April 15). Retrieved from https://injuryfacts.nsc.org/home-and-community/safety-topics/deaths-by-transportation-mode/.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Fatality facts 2019: Yearly snapshot, Motor vehicle crash deaths per 100 million miles traveled, 1975-2019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IIHS. (n.d.). Retrieved from https://www.iihs.org/topics/fatality-statistics/detail/yearly-snapshot.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https://github.com/fivethirtyeight/data/tree/master/airline-safety. (2014, July 23). Airline Safety. https://github.com/fivethirtyeight/data/tree/master/airline-safety.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Silver, N. (2014, July 19).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Should travelers avoid flying airlines that have had crashes in the past?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FiveThirtyEight. Retrieved from https://fivethirtyeight.com/features/should-travelers-avoid-flying-airlines-that-have-had-crashes-in-the-past/.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491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3148</TotalTime>
  <Words>365</Words>
  <Application>Microsoft Office PowerPoint</Application>
  <PresentationFormat>Widescreen</PresentationFormat>
  <Paragraphs>45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T4Y2F Airlines Presentation </vt:lpstr>
      <vt:lpstr>AIR TRAVEL  IS SAFEST MODE OF TRANSPORTATION</vt:lpstr>
      <vt:lpstr>1999-2019  Airline Fatal Accidents Totals</vt:lpstr>
      <vt:lpstr>1999-2019  Airline Rate of All Accidents</vt:lpstr>
      <vt:lpstr>1985-2014 Airline &amp;  Motor Vehicle Fatalities</vt:lpstr>
      <vt:lpstr>PowerPoint Presentation</vt:lpstr>
      <vt:lpstr>2007-2019 Bus, Boat, Railroad &amp; Airline &amp; Vehicle Deaths</vt:lpstr>
      <vt:lpstr>Conclusion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Girmus</dc:creator>
  <cp:lastModifiedBy>Trish Girmus</cp:lastModifiedBy>
  <cp:revision>26</cp:revision>
  <dcterms:created xsi:type="dcterms:W3CDTF">2021-11-19T01:33:35Z</dcterms:created>
  <dcterms:modified xsi:type="dcterms:W3CDTF">2022-06-05T04:18:42Z</dcterms:modified>
</cp:coreProperties>
</file>